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73" r:id="rId3"/>
    <p:sldId id="275" r:id="rId4"/>
    <p:sldId id="276" r:id="rId5"/>
    <p:sldId id="277" r:id="rId6"/>
    <p:sldId id="280" r:id="rId7"/>
    <p:sldId id="278" r:id="rId8"/>
    <p:sldId id="279" r:id="rId9"/>
    <p:sldId id="274" r:id="rId10"/>
  </p:sldIdLst>
  <p:sldSz cx="12192000" cy="6858000"/>
  <p:notesSz cx="666908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AD29"/>
    <a:srgbClr val="57B02A"/>
    <a:srgbClr val="58B32B"/>
    <a:srgbClr val="5DB947"/>
    <a:srgbClr val="60C345"/>
    <a:srgbClr val="57B83C"/>
    <a:srgbClr val="5CAE46"/>
    <a:srgbClr val="5EB53F"/>
    <a:srgbClr val="62AD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32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6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36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BB0E1D-1F9B-446A-9BCF-D4A18F10681D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029CF3-12A5-4DFD-AE3D-27025D0320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15219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7D44F4-5F33-4A70-9651-C1CB2A69CC8B}" type="datetimeFigureOut">
              <a:rPr lang="en-GB" smtClean="0"/>
              <a:pPr/>
              <a:t>07/04/2020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77194"/>
            <a:ext cx="533527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CC6FDE-653F-4182-AD1F-39A1B1D3F16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87141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 rot="16200000">
            <a:off x="5432912" y="556112"/>
            <a:ext cx="868976" cy="11734800"/>
          </a:xfrm>
          <a:prstGeom prst="rect">
            <a:avLst/>
          </a:prstGeom>
          <a:solidFill>
            <a:srgbClr val="55AD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B6266-6C45-4B59-97BB-D3D905A6F596}" type="datetimeFigureOut">
              <a:rPr lang="en-GB" smtClean="0"/>
              <a:pPr/>
              <a:t>07/04/2020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BD1AD-C8A1-46E0-8CB2-E045E89E1DE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544946" y="5989024"/>
            <a:ext cx="9423042" cy="8689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000" dirty="0">
                <a:solidFill>
                  <a:schemeClr val="bg1"/>
                </a:solidFill>
              </a:rPr>
              <a:t>CIBSE Certification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5376" y="5989022"/>
            <a:ext cx="874757" cy="868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1050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B6266-6C45-4B59-97BB-D3D905A6F596}" type="datetimeFigureOut">
              <a:rPr lang="en-GB" smtClean="0"/>
              <a:pPr/>
              <a:t>07/04/2020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BD1AD-C8A1-46E0-8CB2-E045E89E1DE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3570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B6266-6C45-4B59-97BB-D3D905A6F596}" type="datetimeFigureOut">
              <a:rPr lang="en-GB" smtClean="0"/>
              <a:pPr/>
              <a:t>07/04/2020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BD1AD-C8A1-46E0-8CB2-E045E89E1DE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2125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10969154" y="-49876"/>
            <a:ext cx="1230980" cy="6588788"/>
          </a:xfrm>
          <a:prstGeom prst="rect">
            <a:avLst/>
          </a:prstGeom>
          <a:solidFill>
            <a:srgbClr val="55AD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90688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B6266-6C45-4B59-97BB-D3D905A6F596}" type="datetimeFigureOut">
              <a:rPr lang="en-GB" smtClean="0"/>
              <a:pPr/>
              <a:t>07/04/2020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BD1AD-C8A1-46E0-8CB2-E045E89E1DE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11246980" y="488950"/>
            <a:ext cx="642937" cy="5867400"/>
          </a:xfrm>
          <a:prstGeom prst="rect">
            <a:avLst/>
          </a:prstGeom>
        </p:spPr>
        <p:txBody>
          <a:bodyPr vert="vert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000" dirty="0">
                <a:solidFill>
                  <a:schemeClr val="bg1"/>
                </a:solidFill>
              </a:rPr>
              <a:t>CIBSE Certification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9154" y="5635154"/>
            <a:ext cx="1230980" cy="1222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2632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B6266-6C45-4B59-97BB-D3D905A6F596}" type="datetimeFigureOut">
              <a:rPr lang="en-GB" smtClean="0"/>
              <a:pPr/>
              <a:t>07/04/2020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BD1AD-C8A1-46E0-8CB2-E045E89E1DE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7673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B6266-6C45-4B59-97BB-D3D905A6F596}" type="datetimeFigureOut">
              <a:rPr lang="en-GB" smtClean="0"/>
              <a:pPr/>
              <a:t>07/04/2020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BD1AD-C8A1-46E0-8CB2-E045E89E1DE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3003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B6266-6C45-4B59-97BB-D3D905A6F596}" type="datetimeFigureOut">
              <a:rPr lang="en-GB" smtClean="0"/>
              <a:pPr/>
              <a:t>07/04/2020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BD1AD-C8A1-46E0-8CB2-E045E89E1DE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7069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B6266-6C45-4B59-97BB-D3D905A6F596}" type="datetimeFigureOut">
              <a:rPr lang="en-GB" smtClean="0"/>
              <a:pPr/>
              <a:t>07/04/2020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BD1AD-C8A1-46E0-8CB2-E045E89E1DE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4146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B6266-6C45-4B59-97BB-D3D905A6F596}" type="datetimeFigureOut">
              <a:rPr lang="en-GB" smtClean="0"/>
              <a:pPr/>
              <a:t>07/04/2020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BD1AD-C8A1-46E0-8CB2-E045E89E1DE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661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B6266-6C45-4B59-97BB-D3D905A6F596}" type="datetimeFigureOut">
              <a:rPr lang="en-GB" smtClean="0"/>
              <a:pPr/>
              <a:t>07/04/2020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BD1AD-C8A1-46E0-8CB2-E045E89E1DE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9130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B6266-6C45-4B59-97BB-D3D905A6F596}" type="datetimeFigureOut">
              <a:rPr lang="en-GB" smtClean="0"/>
              <a:pPr/>
              <a:t>07/04/2020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BD1AD-C8A1-46E0-8CB2-E045E89E1DE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4682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  <a:alpha val="6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5B6266-6C45-4B59-97BB-D3D905A6F596}" type="datetimeFigureOut">
              <a:rPr lang="en-GB" smtClean="0"/>
              <a:pPr/>
              <a:t>07/04/2020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7BD1AD-C8A1-46E0-8CB2-E045E89E1DE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841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passociation.org/" TargetMode="External"/><Relationship Id="rId2" Type="http://schemas.openxmlformats.org/officeDocument/2006/relationships/hyperlink" Target="https://www.cibsecertification.co.uk/New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0762" y="1976037"/>
            <a:ext cx="1084401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400" dirty="0"/>
              <a:t>Andrew Geens</a:t>
            </a:r>
          </a:p>
          <a:p>
            <a:pPr algn="ctr">
              <a:defRPr/>
            </a:pPr>
            <a:r>
              <a:rPr lang="en-US" sz="4400" dirty="0"/>
              <a:t>Head of CIBSE Certification </a:t>
            </a:r>
          </a:p>
        </p:txBody>
      </p:sp>
    </p:spTree>
    <p:extLst>
      <p:ext uri="{BB962C8B-B14F-4D97-AF65-F5344CB8AC3E}">
        <p14:creationId xmlns:p14="http://schemas.microsoft.com/office/powerpoint/2010/main" val="2397023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78"/>
    </mc:Choice>
    <mc:Fallback xmlns="">
      <p:transition spd="slow" advTm="3378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451" y="1996464"/>
            <a:ext cx="10515600" cy="435133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en-GB" sz="4000" dirty="0"/>
          </a:p>
          <a:p>
            <a:pPr marL="0" indent="0" algn="ctr">
              <a:buNone/>
            </a:pPr>
            <a:r>
              <a:rPr lang="en-GB" sz="4000" dirty="0"/>
              <a:t>How we are operating during the </a:t>
            </a:r>
          </a:p>
          <a:p>
            <a:pPr marL="0" indent="0" algn="ctr">
              <a:buNone/>
            </a:pPr>
            <a:r>
              <a:rPr lang="en-GB" sz="4000" dirty="0"/>
              <a:t>lockdown and any other questions</a:t>
            </a:r>
          </a:p>
          <a:p>
            <a:pPr marL="0" indent="0" algn="ctr">
              <a:buNone/>
            </a:pPr>
            <a:r>
              <a:rPr lang="en-GB" sz="4000" dirty="0"/>
              <a:t>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F5DFB88-84B5-464B-9DA7-4107F6AE6C55}"/>
              </a:ext>
            </a:extLst>
          </p:cNvPr>
          <p:cNvSpPr txBox="1"/>
          <p:nvPr/>
        </p:nvSpPr>
        <p:spPr>
          <a:xfrm>
            <a:off x="1728132" y="671119"/>
            <a:ext cx="720614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/>
              <a:t>CIBSE Certification Surgery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3590155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6A402-61E6-486C-B50E-CC3AC1FDA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First – Meet the team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1EA935-E9E6-4A19-B642-FD0259005B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894" y="1933969"/>
            <a:ext cx="10515600" cy="3384651"/>
          </a:xfrm>
        </p:spPr>
        <p:txBody>
          <a:bodyPr/>
          <a:lstStyle/>
          <a:p>
            <a:r>
              <a:rPr lang="en-GB" dirty="0"/>
              <a:t>Ratija Chitnavis - Certification Systems Manager </a:t>
            </a:r>
          </a:p>
          <a:p>
            <a:r>
              <a:rPr lang="en-GB" dirty="0"/>
              <a:t>Pavlos Konstantinidis – Technical Manager</a:t>
            </a:r>
          </a:p>
          <a:p>
            <a:r>
              <a:rPr lang="en-GB" dirty="0"/>
              <a:t>Steve Burns - Certiﬁcation Administration Co-ordinator</a:t>
            </a:r>
          </a:p>
          <a:p>
            <a:r>
              <a:rPr lang="en-GB" dirty="0"/>
              <a:t>Helena Talap - Certification Officer (Personnel Applications)</a:t>
            </a:r>
          </a:p>
          <a:p>
            <a:r>
              <a:rPr lang="en-GB" dirty="0"/>
              <a:t>Kerstin Egger - Administrator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9003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9F5806-4621-462B-907D-BAE8D39111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559" y="465895"/>
            <a:ext cx="10138095" cy="435133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4000" dirty="0"/>
              <a:t>CIBSE Certification under lockdown</a:t>
            </a:r>
          </a:p>
          <a:p>
            <a:endParaRPr lang="en-GB" sz="3200" dirty="0"/>
          </a:p>
          <a:p>
            <a:r>
              <a:rPr lang="en-GB" sz="3200" dirty="0"/>
              <a:t>All staff are equipped to work from home</a:t>
            </a:r>
          </a:p>
          <a:p>
            <a:r>
              <a:rPr lang="en-GB" sz="3200" dirty="0"/>
              <a:t>You can call us on the usual landline number</a:t>
            </a:r>
          </a:p>
          <a:p>
            <a:r>
              <a:rPr lang="en-GB" sz="3200" dirty="0"/>
              <a:t>You can e-mail us at the usual e-mail addresses </a:t>
            </a:r>
          </a:p>
          <a:p>
            <a:r>
              <a:rPr lang="en-GB" sz="3200" dirty="0"/>
              <a:t>The online Application portal is working as normal </a:t>
            </a:r>
          </a:p>
          <a:p>
            <a:r>
              <a:rPr lang="en-GB" sz="3200" dirty="0"/>
              <a:t>The Lodgement Portal is working as normal</a:t>
            </a:r>
          </a:p>
          <a:p>
            <a:r>
              <a:rPr lang="en-GB" sz="3200" dirty="0"/>
              <a:t>The QA Portal is working as normal</a:t>
            </a:r>
          </a:p>
          <a:p>
            <a:r>
              <a:rPr lang="en-GB" sz="3200" dirty="0"/>
              <a:t>The cibsecertification.co.uk website is working as normal</a:t>
            </a:r>
          </a:p>
        </p:txBody>
      </p:sp>
    </p:spTree>
    <p:extLst>
      <p:ext uri="{BB962C8B-B14F-4D97-AF65-F5344CB8AC3E}">
        <p14:creationId xmlns:p14="http://schemas.microsoft.com/office/powerpoint/2010/main" val="1169865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EA4884-5A9A-4778-9F07-C73C42FC93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03186"/>
            <a:ext cx="10515600" cy="1181099"/>
          </a:xfrm>
        </p:spPr>
        <p:txBody>
          <a:bodyPr/>
          <a:lstStyle/>
          <a:p>
            <a:pPr algn="ctr"/>
            <a:r>
              <a:rPr lang="en-GB" dirty="0"/>
              <a:t>What have I been doing?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75437D-FB42-4F9F-BD2C-193A510DFA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1804" y="887413"/>
            <a:ext cx="10138095" cy="4351338"/>
          </a:xfrm>
        </p:spPr>
        <p:txBody>
          <a:bodyPr>
            <a:noAutofit/>
          </a:bodyPr>
          <a:lstStyle/>
          <a:p>
            <a:r>
              <a:rPr lang="en-GB" dirty="0"/>
              <a:t>For most of our customers, our external oversight body approval is important for your registration so I have been working with UKAS and MHCLG on how we are going to be able to maintain the status quo.</a:t>
            </a:r>
          </a:p>
          <a:p>
            <a:r>
              <a:rPr lang="en-GB" dirty="0"/>
              <a:t>For those of you that are LCEAs I have been working in collaboration with the other EPB schemes to make sure that we are speaking to the Government with one voice, the best way to be heard</a:t>
            </a:r>
          </a:p>
          <a:p>
            <a:r>
              <a:rPr lang="en-GB" dirty="0"/>
              <a:t>Please keep an eye on these 2 websites for the latest news and developments:</a:t>
            </a:r>
          </a:p>
          <a:p>
            <a:pPr marL="0" indent="0">
              <a:buNone/>
            </a:pPr>
            <a:r>
              <a:rPr lang="en-GB" dirty="0">
                <a:hlinkClick r:id="rId2"/>
              </a:rPr>
              <a:t>https://www.cibsecertification.co.uk/News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hlinkClick r:id="rId3"/>
              </a:rPr>
              <a:t>https://www.pepassociation.org/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7186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35CF2E-91E0-46BC-B222-03DC755F6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/>
              <a:t>News from the Scottish Government</a:t>
            </a:r>
            <a:br>
              <a:rPr lang="en-GB" dirty="0"/>
            </a:br>
            <a:r>
              <a:rPr lang="en-GB" dirty="0"/>
              <a:t>Building Standards Division 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1E9328-817D-4536-9716-21F09C92B9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EPB Regulations are different in Scotland, when compared with the rest of the UK.</a:t>
            </a:r>
          </a:p>
          <a:p>
            <a:endParaRPr lang="en-GB" dirty="0"/>
          </a:p>
          <a:p>
            <a:r>
              <a:rPr lang="en-GB" dirty="0"/>
              <a:t>SG guidance is clear, stay at home. You must stay at home, do not travel unless for food, health, or essential work.</a:t>
            </a:r>
          </a:p>
          <a:p>
            <a:r>
              <a:rPr lang="en-GB" dirty="0"/>
              <a:t>- Legislation in Scotland allows for exceptional circumstances – C19 would fall into this category</a:t>
            </a:r>
          </a:p>
          <a:p>
            <a:r>
              <a:rPr lang="en-GB" dirty="0"/>
              <a:t>Regulation 16 (5) An owner is not required to comply with the requirement if the owner has a reasonable excuse for not complying.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3053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9D8C86-3567-415D-B857-5A3FCA6AC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can you be doing?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FAEE90-EBDA-43ED-BC3A-C0EA604998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024" y="1690688"/>
            <a:ext cx="9934575" cy="4351338"/>
          </a:xfrm>
        </p:spPr>
        <p:txBody>
          <a:bodyPr>
            <a:normAutofit/>
          </a:bodyPr>
          <a:lstStyle/>
          <a:p>
            <a:r>
              <a:rPr lang="en-GB" sz="3600" dirty="0"/>
              <a:t>If the current situation is creating some free time:</a:t>
            </a:r>
          </a:p>
          <a:p>
            <a:pPr marL="0" indent="0">
              <a:buNone/>
            </a:pPr>
            <a:endParaRPr lang="en-GB" sz="3200" dirty="0"/>
          </a:p>
          <a:p>
            <a:pPr lvl="1"/>
            <a:r>
              <a:rPr lang="en-GB" sz="3200" dirty="0"/>
              <a:t>Keeping on top of all admin records including CPD</a:t>
            </a:r>
          </a:p>
          <a:p>
            <a:pPr lvl="1"/>
            <a:r>
              <a:rPr lang="en-GB" sz="3200" dirty="0"/>
              <a:t>Completing any applications in progress</a:t>
            </a:r>
          </a:p>
          <a:p>
            <a:pPr lvl="1"/>
            <a:r>
              <a:rPr lang="en-GB" sz="3200" dirty="0"/>
              <a:t>Apply for new strands of registration</a:t>
            </a:r>
          </a:p>
          <a:p>
            <a:pPr lvl="1"/>
            <a:r>
              <a:rPr lang="en-GB" sz="3200" dirty="0"/>
              <a:t>Responding to any outstanding QA requests</a:t>
            </a:r>
          </a:p>
          <a:p>
            <a:pPr marL="457200" lvl="1" indent="0">
              <a:buNone/>
            </a:pPr>
            <a:endParaRPr lang="en-GB" sz="3200" dirty="0"/>
          </a:p>
          <a:p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113248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A3DAD4-9AD1-4F23-ABD5-5F47A977B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3192"/>
            <a:ext cx="10515600" cy="1325563"/>
          </a:xfrm>
        </p:spPr>
        <p:txBody>
          <a:bodyPr/>
          <a:lstStyle/>
          <a:p>
            <a:r>
              <a:rPr lang="en-GB" dirty="0"/>
              <a:t>Call for webinar topics – we would like to establish this as a regular event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3CF331-48F2-4B3A-BF39-CFAEFD071F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1690688"/>
            <a:ext cx="10020300" cy="4351338"/>
          </a:xfrm>
        </p:spPr>
        <p:txBody>
          <a:bodyPr/>
          <a:lstStyle/>
          <a:p>
            <a:r>
              <a:rPr lang="en-GB" dirty="0"/>
              <a:t>Suggest topics that you would like to feature in a webinar – How to apply, the QA process……….</a:t>
            </a:r>
          </a:p>
          <a:p>
            <a:r>
              <a:rPr lang="en-GB" dirty="0"/>
              <a:t>Offer your expertise to deliver a webinar – interesting project, ESOS Reporting, ………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65780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468" y="1401285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400" dirty="0"/>
              <a:t>Any Questions?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9101" y="3104484"/>
            <a:ext cx="2450592" cy="316992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2844" y="3104484"/>
            <a:ext cx="2450592" cy="316992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2164" y="3104484"/>
            <a:ext cx="3148209" cy="3148209"/>
          </a:xfrm>
          <a:prstGeom prst="rect">
            <a:avLst/>
          </a:prstGeom>
        </p:spPr>
      </p:pic>
      <p:sp>
        <p:nvSpPr>
          <p:cNvPr id="7" name="Text Box 8"/>
          <p:cNvSpPr txBox="1"/>
          <p:nvPr/>
        </p:nvSpPr>
        <p:spPr>
          <a:xfrm>
            <a:off x="2346284" y="6407241"/>
            <a:ext cx="823711" cy="249452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a14="http://schemas.microsoft.com/office/mac/drawingml/2011/main" xmlns:lc="http://schemas.openxmlformats.org/drawingml/2006/lockedCanvas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sz="200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4163</a:t>
            </a:r>
            <a:endParaRPr lang="en-GB" sz="400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8" name="Text Box 8"/>
          <p:cNvSpPr txBox="1"/>
          <p:nvPr/>
        </p:nvSpPr>
        <p:spPr>
          <a:xfrm>
            <a:off x="8382541" y="6407241"/>
            <a:ext cx="823711" cy="249452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a14="http://schemas.microsoft.com/office/mac/drawingml/2011/main" xmlns:lc="http://schemas.openxmlformats.org/drawingml/2006/lockedCanvas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sz="200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4163</a:t>
            </a:r>
            <a:endParaRPr lang="en-GB" sz="400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992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4711</TotalTime>
  <Words>429</Words>
  <Application>Microsoft Office PowerPoint</Application>
  <PresentationFormat>Widescreen</PresentationFormat>
  <Paragraphs>48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First – Meet the team</vt:lpstr>
      <vt:lpstr>PowerPoint Presentation</vt:lpstr>
      <vt:lpstr>What have I been doing?</vt:lpstr>
      <vt:lpstr>News from the Scottish Government Building Standards Division  </vt:lpstr>
      <vt:lpstr>What can you be doing?</vt:lpstr>
      <vt:lpstr>Call for webinar topics – we would like to establish this as a regular event</vt:lpstr>
      <vt:lpstr>PowerPoint Presentation</vt:lpstr>
    </vt:vector>
  </TitlesOfParts>
  <Company>CIBSE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Geens</dc:creator>
  <cp:lastModifiedBy>Andrew Geens</cp:lastModifiedBy>
  <cp:revision>81</cp:revision>
  <cp:lastPrinted>2018-09-18T08:57:36Z</cp:lastPrinted>
  <dcterms:created xsi:type="dcterms:W3CDTF">2016-02-09T16:48:15Z</dcterms:created>
  <dcterms:modified xsi:type="dcterms:W3CDTF">2020-04-07T19:10:22Z</dcterms:modified>
</cp:coreProperties>
</file>