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7" r:id="rId3"/>
    <p:sldId id="338" r:id="rId4"/>
    <p:sldId id="339" r:id="rId5"/>
    <p:sldId id="341" r:id="rId6"/>
    <p:sldId id="342" r:id="rId7"/>
    <p:sldId id="343" r:id="rId8"/>
    <p:sldId id="346" r:id="rId9"/>
    <p:sldId id="347" r:id="rId10"/>
    <p:sldId id="348" r:id="rId11"/>
    <p:sldId id="344" r:id="rId12"/>
    <p:sldId id="345" r:id="rId13"/>
    <p:sldId id="349" r:id="rId14"/>
    <p:sldId id="350" r:id="rId15"/>
    <p:sldId id="351" r:id="rId16"/>
    <p:sldId id="352" r:id="rId17"/>
    <p:sldId id="353" r:id="rId18"/>
    <p:sldId id="354" r:id="rId19"/>
    <p:sldId id="359" r:id="rId20"/>
    <p:sldId id="360" r:id="rId21"/>
    <p:sldId id="361" r:id="rId22"/>
    <p:sldId id="362" r:id="rId23"/>
    <p:sldId id="363" r:id="rId24"/>
    <p:sldId id="355" r:id="rId25"/>
    <p:sldId id="340" r:id="rId26"/>
    <p:sldId id="356" r:id="rId27"/>
    <p:sldId id="357" r:id="rId28"/>
    <p:sldId id="358" r:id="rId29"/>
    <p:sldId id="336" r:id="rId30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D3D"/>
    <a:srgbClr val="57B02A"/>
    <a:srgbClr val="5DB947"/>
    <a:srgbClr val="55AD29"/>
    <a:srgbClr val="58B32B"/>
    <a:srgbClr val="60C345"/>
    <a:srgbClr val="57B83C"/>
    <a:srgbClr val="5CAE46"/>
    <a:srgbClr val="5EB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5CD89-B066-4D63-BE90-9BFEBB8A8B9C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8245D-B739-4ABE-A005-7F872F8A4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326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D44F4-5F33-4A70-9651-C1CB2A69CC8B}" type="datetimeFigureOut">
              <a:rPr lang="en-GB" smtClean="0"/>
              <a:pPr/>
              <a:t>18/09/2020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C6FDE-653F-4182-AD1F-39A1B1D3F1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71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266-6C45-4B59-97BB-D3D905A6F596}" type="datetimeFigureOut">
              <a:rPr lang="en-GB" smtClean="0"/>
              <a:pPr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D1AD-C8A1-46E0-8CB2-E045E89E1DE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B5851F-CF22-48DD-B0E4-B31F9103ED23}"/>
              </a:ext>
            </a:extLst>
          </p:cNvPr>
          <p:cNvSpPr/>
          <p:nvPr userDrawn="1"/>
        </p:nvSpPr>
        <p:spPr>
          <a:xfrm rot="16200000">
            <a:off x="5432912" y="556112"/>
            <a:ext cx="868976" cy="11734800"/>
          </a:xfrm>
          <a:prstGeom prst="rect">
            <a:avLst/>
          </a:prstGeom>
          <a:solidFill>
            <a:srgbClr val="55A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5CA781B-7F80-4350-9DCC-0146ADDC6839}"/>
              </a:ext>
            </a:extLst>
          </p:cNvPr>
          <p:cNvSpPr txBox="1">
            <a:spLocks/>
          </p:cNvSpPr>
          <p:nvPr userDrawn="1"/>
        </p:nvSpPr>
        <p:spPr>
          <a:xfrm>
            <a:off x="544946" y="5989024"/>
            <a:ext cx="9423042" cy="868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</a:rPr>
              <a:t>CIBSE Certification Ltd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271074B-5236-4D5D-A4A9-48E454D10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376" y="5989022"/>
            <a:ext cx="874757" cy="86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0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266-6C45-4B59-97BB-D3D905A6F596}" type="datetimeFigureOut">
              <a:rPr lang="en-GB" smtClean="0"/>
              <a:pPr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D1AD-C8A1-46E0-8CB2-E045E89E1D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6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266-6C45-4B59-97BB-D3D905A6F596}" type="datetimeFigureOut">
              <a:rPr lang="en-GB" smtClean="0"/>
              <a:pPr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D1AD-C8A1-46E0-8CB2-E045E89E1DE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364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266-6C45-4B59-97BB-D3D905A6F596}" type="datetimeFigureOut">
              <a:rPr lang="en-GB" smtClean="0"/>
              <a:pPr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D1AD-C8A1-46E0-8CB2-E045E89E1D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79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266-6C45-4B59-97BB-D3D905A6F596}" type="datetimeFigureOut">
              <a:rPr lang="en-GB" smtClean="0"/>
              <a:pPr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D1AD-C8A1-46E0-8CB2-E045E89E1DE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3460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266-6C45-4B59-97BB-D3D905A6F596}" type="datetimeFigureOut">
              <a:rPr lang="en-GB" smtClean="0"/>
              <a:pPr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D1AD-C8A1-46E0-8CB2-E045E89E1D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728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266-6C45-4B59-97BB-D3D905A6F596}" type="datetimeFigureOut">
              <a:rPr lang="en-GB" smtClean="0"/>
              <a:pPr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D1AD-C8A1-46E0-8CB2-E045E89E1D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769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266-6C45-4B59-97BB-D3D905A6F596}" type="datetimeFigureOut">
              <a:rPr lang="en-GB" smtClean="0"/>
              <a:pPr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D1AD-C8A1-46E0-8CB2-E045E89E1D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1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266-6C45-4B59-97BB-D3D905A6F596}" type="datetimeFigureOut">
              <a:rPr lang="en-GB" smtClean="0"/>
              <a:pPr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D1AD-C8A1-46E0-8CB2-E045E89E1DE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443385-E422-4BE4-B2AA-B5D7FF6D1D4A}"/>
              </a:ext>
            </a:extLst>
          </p:cNvPr>
          <p:cNvSpPr/>
          <p:nvPr userDrawn="1"/>
        </p:nvSpPr>
        <p:spPr>
          <a:xfrm>
            <a:off x="10969154" y="-49876"/>
            <a:ext cx="1230980" cy="6588788"/>
          </a:xfrm>
          <a:prstGeom prst="rect">
            <a:avLst/>
          </a:prstGeom>
          <a:solidFill>
            <a:srgbClr val="55A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83E8FC-E7A0-4D1A-B9A7-57D7596DCE84}"/>
              </a:ext>
            </a:extLst>
          </p:cNvPr>
          <p:cNvSpPr txBox="1">
            <a:spLocks/>
          </p:cNvSpPr>
          <p:nvPr userDrawn="1"/>
        </p:nvSpPr>
        <p:spPr>
          <a:xfrm>
            <a:off x="11263175" y="379177"/>
            <a:ext cx="642937" cy="5867400"/>
          </a:xfrm>
          <a:prstGeom prst="rect">
            <a:avLst/>
          </a:prstGeom>
        </p:spPr>
        <p:txBody>
          <a:bodyPr vert="vert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</a:rPr>
              <a:t>CIBSE Certification Ltd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62EB2A-8BC6-409C-AD8D-4EF272F68A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154" y="5635154"/>
            <a:ext cx="1230980" cy="122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0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266-6C45-4B59-97BB-D3D905A6F596}" type="datetimeFigureOut">
              <a:rPr lang="en-GB" smtClean="0"/>
              <a:pPr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D1AD-C8A1-46E0-8CB2-E045E89E1D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19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266-6C45-4B59-97BB-D3D905A6F596}" type="datetimeFigureOut">
              <a:rPr lang="en-GB" smtClean="0"/>
              <a:pPr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D1AD-C8A1-46E0-8CB2-E045E89E1D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35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266-6C45-4B59-97BB-D3D905A6F596}" type="datetimeFigureOut">
              <a:rPr lang="en-GB" smtClean="0"/>
              <a:pPr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D1AD-C8A1-46E0-8CB2-E045E89E1D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58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266-6C45-4B59-97BB-D3D905A6F596}" type="datetimeFigureOut">
              <a:rPr lang="en-GB" smtClean="0"/>
              <a:pPr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D1AD-C8A1-46E0-8CB2-E045E89E1D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81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266-6C45-4B59-97BB-D3D905A6F596}" type="datetimeFigureOut">
              <a:rPr lang="en-GB" smtClean="0"/>
              <a:pPr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D1AD-C8A1-46E0-8CB2-E045E89E1D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3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266-6C45-4B59-97BB-D3D905A6F596}" type="datetimeFigureOut">
              <a:rPr lang="en-GB" smtClean="0"/>
              <a:pPr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D1AD-C8A1-46E0-8CB2-E045E89E1D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01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6266-6C45-4B59-97BB-D3D905A6F596}" type="datetimeFigureOut">
              <a:rPr lang="en-GB" smtClean="0"/>
              <a:pPr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D1AD-C8A1-46E0-8CB2-E045E89E1D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6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B6266-6C45-4B59-97BB-D3D905A6F596}" type="datetimeFigureOut">
              <a:rPr lang="en-GB" smtClean="0"/>
              <a:pPr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7BD1AD-C8A1-46E0-8CB2-E045E89E1D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1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etting-new-energy-certificate.digital.communities.gov.uk/" TargetMode="External"/><Relationship Id="rId2" Type="http://schemas.openxmlformats.org/officeDocument/2006/relationships/hyperlink" Target="https://find-energy-certificate.digital.communities.gov.uk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k-ncm.org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5062" y="556812"/>
            <a:ext cx="95600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/>
              <a:t>Andrew Geens </a:t>
            </a:r>
          </a:p>
          <a:p>
            <a:pPr algn="ctr">
              <a:defRPr/>
            </a:pPr>
            <a:r>
              <a:rPr lang="en-US" sz="4400" dirty="0"/>
              <a:t>and </a:t>
            </a:r>
          </a:p>
          <a:p>
            <a:pPr algn="ctr">
              <a:defRPr/>
            </a:pPr>
            <a:r>
              <a:rPr lang="en-US" sz="4400" dirty="0"/>
              <a:t>Pavlos Konstantinidis</a:t>
            </a:r>
          </a:p>
          <a:p>
            <a:pPr algn="ctr">
              <a:defRPr/>
            </a:pPr>
            <a:endParaRPr lang="en-US" sz="4400" dirty="0"/>
          </a:p>
          <a:p>
            <a:pPr algn="ctr">
              <a:defRPr/>
            </a:pPr>
            <a:r>
              <a:rPr lang="en-US" sz="4400" dirty="0"/>
              <a:t>The Technical Team</a:t>
            </a:r>
          </a:p>
          <a:p>
            <a:pPr algn="ctr">
              <a:defRPr/>
            </a:pPr>
            <a:r>
              <a:rPr lang="en-US" sz="4400" dirty="0"/>
              <a:t>at</a:t>
            </a:r>
          </a:p>
          <a:p>
            <a:pPr algn="ctr">
              <a:defRPr/>
            </a:pPr>
            <a:r>
              <a:rPr lang="en-US" sz="4400" dirty="0"/>
              <a:t>CIBSE Certification Ltd </a:t>
            </a:r>
          </a:p>
        </p:txBody>
      </p:sp>
    </p:spTree>
    <p:extLst>
      <p:ext uri="{BB962C8B-B14F-4D97-AF65-F5344CB8AC3E}">
        <p14:creationId xmlns:p14="http://schemas.microsoft.com/office/powerpoint/2010/main" val="2397023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84" y="276225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Option to lodge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FCE75-768C-4468-B07F-F98501903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76" b="6207"/>
          <a:stretch/>
        </p:blipFill>
        <p:spPr>
          <a:xfrm>
            <a:off x="349736" y="1781175"/>
            <a:ext cx="10276224" cy="46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7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4" y="245168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Using the new entry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146726-171D-49A8-BC2D-03B148595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16" b="5900"/>
          <a:stretch/>
        </p:blipFill>
        <p:spPr>
          <a:xfrm>
            <a:off x="677334" y="1764175"/>
            <a:ext cx="9927604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9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9" y="236008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New entry option selected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5A22C-93E0-4549-BE00-DA237053F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15" b="13257"/>
          <a:stretch/>
        </p:blipFill>
        <p:spPr>
          <a:xfrm>
            <a:off x="677334" y="1754321"/>
            <a:ext cx="9917094" cy="44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59" y="220732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xml uploaded against a new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2E241-CCD4-4A84-93FF-B93C0D856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22" b="6361"/>
          <a:stretch/>
        </p:blipFill>
        <p:spPr>
          <a:xfrm>
            <a:off x="677334" y="1747884"/>
            <a:ext cx="9917094" cy="458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80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59" y="155830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Lodged case view and certificates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6A9C9-A5A3-4647-B67E-9D63F36DC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8" t="10115" r="1896" b="5747"/>
          <a:stretch/>
        </p:blipFill>
        <p:spPr>
          <a:xfrm>
            <a:off x="496359" y="1304566"/>
            <a:ext cx="10427622" cy="487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41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84" y="156238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Lodged certificate view on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C7C58-6C32-459A-A35D-F4CE61C09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8" t="5211" r="2069" b="5747"/>
          <a:stretch/>
        </p:blipFill>
        <p:spPr>
          <a:xfrm>
            <a:off x="505884" y="1572714"/>
            <a:ext cx="9921765" cy="475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51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84" y="322318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Lodged certificate view on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722F3-5165-4A03-AA8E-F8FB64A3D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9" t="4905" r="2931" b="6360"/>
          <a:stretch/>
        </p:blipFill>
        <p:spPr>
          <a:xfrm>
            <a:off x="677334" y="1930400"/>
            <a:ext cx="9875052" cy="46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59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09" y="343702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Lodged certificate view on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D5688-A29B-4278-B447-F797F4293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63" t="5211" r="3361" b="7126"/>
          <a:stretch/>
        </p:blipFill>
        <p:spPr>
          <a:xfrm>
            <a:off x="677334" y="1829864"/>
            <a:ext cx="9875052" cy="45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50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84" y="79916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Lodged certificate view on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73B4A-7C10-4B41-96FE-C2AE526A1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14" t="5057" r="16757" b="7739"/>
          <a:stretch/>
        </p:blipFill>
        <p:spPr>
          <a:xfrm>
            <a:off x="677334" y="1266825"/>
            <a:ext cx="10095441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43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84" y="79916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Lodged certificate view on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68C81-EABE-47CE-9452-D3167CCEA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1" t="5365" r="3837" b="9578"/>
          <a:stretch/>
        </p:blipFill>
        <p:spPr>
          <a:xfrm>
            <a:off x="467784" y="1400716"/>
            <a:ext cx="9811990" cy="532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27C35-A80A-4278-B130-3AC87FE3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59" y="152400"/>
            <a:ext cx="8596668" cy="1320800"/>
          </a:xfrm>
        </p:spPr>
        <p:txBody>
          <a:bodyPr/>
          <a:lstStyle/>
          <a:p>
            <a:pPr algn="ctr"/>
            <a:r>
              <a:rPr lang="en-GB" dirty="0"/>
              <a:t>The new MHCLG Register</a:t>
            </a:r>
            <a:br>
              <a:rPr lang="en-GB" dirty="0"/>
            </a:br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September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835FF-2048-4A7E-8A87-025B846BA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09" y="1549399"/>
            <a:ext cx="8596668" cy="53943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dirty="0"/>
              <a:t>So, what is this all about?</a:t>
            </a:r>
          </a:p>
          <a:p>
            <a:pPr marL="0" indent="0">
              <a:buNone/>
            </a:pPr>
            <a:endParaRPr lang="en-GB" sz="800" dirty="0"/>
          </a:p>
          <a:p>
            <a:pPr lvl="1"/>
            <a:r>
              <a:rPr lang="en-GB" sz="3000" dirty="0"/>
              <a:t>The contract that has been operated by Landmark since 2007/8 has come to an end</a:t>
            </a:r>
          </a:p>
          <a:p>
            <a:pPr lvl="1"/>
            <a:r>
              <a:rPr lang="en-GB" sz="3000" dirty="0"/>
              <a:t>Rather than go to the market for an alternative supplier MHCLG have decided to hold energy certificate data on the </a:t>
            </a:r>
            <a:r>
              <a:rPr lang="en-GB" sz="3000" dirty="0">
                <a:hlinkClick r:id="rId2"/>
              </a:rPr>
              <a:t>www.gov.uk</a:t>
            </a:r>
            <a:r>
              <a:rPr lang="en-GB" sz="3000" dirty="0"/>
              <a:t> website</a:t>
            </a:r>
          </a:p>
          <a:p>
            <a:pPr lvl="1"/>
            <a:r>
              <a:rPr lang="en-GB" sz="3000" dirty="0"/>
              <a:t>By accident or by intent this has moved the focus from certificates to data and consequently some of the processes leading up to lodging a certificate have changed</a:t>
            </a:r>
          </a:p>
          <a:p>
            <a:pPr lvl="1"/>
            <a:r>
              <a:rPr lang="en-GB" sz="3000" dirty="0"/>
              <a:t>This webinar is designed help you prepare for these changes</a:t>
            </a:r>
          </a:p>
          <a:p>
            <a:pPr lvl="1"/>
            <a:r>
              <a:rPr lang="en-GB" sz="3000" dirty="0"/>
              <a:t>Please do not shoot the messengers</a:t>
            </a:r>
          </a:p>
        </p:txBody>
      </p:sp>
    </p:spTree>
    <p:extLst>
      <p:ext uri="{BB962C8B-B14F-4D97-AF65-F5344CB8AC3E}">
        <p14:creationId xmlns:p14="http://schemas.microsoft.com/office/powerpoint/2010/main" val="332219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84" y="79916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Lodged certificate view on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4A78D-0E56-4F4B-BBAE-CCB04D542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3" t="8736" r="13793" b="6360"/>
          <a:stretch/>
        </p:blipFill>
        <p:spPr>
          <a:xfrm>
            <a:off x="467784" y="1400716"/>
            <a:ext cx="9853375" cy="51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73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84" y="79916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Lodged certificate view on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AF1D8-616C-494F-802F-0A2683392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86" t="9348" r="18707" b="6207"/>
          <a:stretch/>
        </p:blipFill>
        <p:spPr>
          <a:xfrm>
            <a:off x="467783" y="1400716"/>
            <a:ext cx="10000519" cy="51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71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84" y="79916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Lodged certificate view on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AC7B0-975D-4553-AF28-CDE849148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86" t="9503" r="15517" b="6207"/>
          <a:stretch/>
        </p:blipFill>
        <p:spPr>
          <a:xfrm>
            <a:off x="467783" y="1400716"/>
            <a:ext cx="9947969" cy="505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3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84" y="79916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Lodged certificate view on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C76637-890B-454C-878A-C778A16DE5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79" t="9656" r="12586" b="8352"/>
          <a:stretch/>
        </p:blipFill>
        <p:spPr>
          <a:xfrm>
            <a:off x="677333" y="1400716"/>
            <a:ext cx="9727908" cy="50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52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59" y="232687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Printable version of the certificate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E6C2A-057E-4C7A-B5CA-9A237FCEC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34" t="5364" r="8362" b="7433"/>
          <a:stretch/>
        </p:blipFill>
        <p:spPr>
          <a:xfrm>
            <a:off x="563034" y="1478121"/>
            <a:ext cx="10386380" cy="47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24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3508-2850-463B-8F16-19F33B50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59" y="304800"/>
            <a:ext cx="8596668" cy="1320800"/>
          </a:xfrm>
        </p:spPr>
        <p:txBody>
          <a:bodyPr/>
          <a:lstStyle/>
          <a:p>
            <a:r>
              <a:rPr lang="en-GB" dirty="0"/>
              <a:t>Other changes</a:t>
            </a:r>
            <a:br>
              <a:rPr lang="en-GB" dirty="0"/>
            </a:br>
            <a:r>
              <a:rPr lang="en-GB" dirty="0"/>
              <a:t>Changes in the downloads area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433D99-29B4-4B89-8E36-64AC43E67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42" b="6095"/>
          <a:stretch/>
        </p:blipFill>
        <p:spPr>
          <a:xfrm>
            <a:off x="677334" y="1783255"/>
            <a:ext cx="9877969" cy="46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9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3508-2850-463B-8F16-19F33B50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0672"/>
            <a:ext cx="8596668" cy="1320800"/>
          </a:xfrm>
        </p:spPr>
        <p:txBody>
          <a:bodyPr/>
          <a:lstStyle/>
          <a:p>
            <a:r>
              <a:rPr lang="en-GB" dirty="0"/>
              <a:t>Software still produces drafts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4DB370-E40F-4799-97E1-E0EF3A241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CAEFE2-1389-4836-8133-332FA85B6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1" t="24362" r="25065" b="7025"/>
          <a:stretch/>
        </p:blipFill>
        <p:spPr>
          <a:xfrm>
            <a:off x="285524" y="1181101"/>
            <a:ext cx="10203800" cy="52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09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5B6C-336C-43CF-B720-F17E59801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375"/>
            <a:ext cx="8596668" cy="1320800"/>
          </a:xfrm>
        </p:spPr>
        <p:txBody>
          <a:bodyPr>
            <a:normAutofit/>
          </a:bodyPr>
          <a:lstStyle/>
          <a:p>
            <a:r>
              <a:rPr lang="en-GB" sz="4400" dirty="0"/>
              <a:t>Other things to mention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CDD3A-0936-4D2F-903F-7781A1A8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59" y="1488613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Previous year xml for DECs</a:t>
            </a:r>
          </a:p>
          <a:p>
            <a:r>
              <a:rPr lang="en-GB" sz="2800" dirty="0"/>
              <a:t>All “Certificates” will be in one place, no separate websites for England and Wales, and Northern Ireland (Note </a:t>
            </a:r>
            <a:r>
              <a:rPr lang="en-GB" sz="2800"/>
              <a:t>Welsh language)</a:t>
            </a:r>
            <a:endParaRPr lang="en-GB" sz="2800" dirty="0"/>
          </a:p>
          <a:p>
            <a:r>
              <a:rPr lang="en-GB" sz="2800" dirty="0"/>
              <a:t>Air Conditioning Reports – No DCLG Software</a:t>
            </a:r>
          </a:p>
          <a:p>
            <a:r>
              <a:rPr lang="en-GB" sz="2800" dirty="0"/>
              <a:t>No authorised user area</a:t>
            </a:r>
          </a:p>
          <a:p>
            <a:r>
              <a:rPr lang="en-GB" sz="2800" dirty="0"/>
              <a:t>Feedback encouraged via the .gov.uk website</a:t>
            </a:r>
          </a:p>
          <a:p>
            <a:r>
              <a:rPr lang="en-GB" sz="2800" dirty="0"/>
              <a:t>All Certificates at Landmark will be migrated</a:t>
            </a:r>
          </a:p>
        </p:txBody>
      </p:sp>
    </p:spTree>
    <p:extLst>
      <p:ext uri="{BB962C8B-B14F-4D97-AF65-F5344CB8AC3E}">
        <p14:creationId xmlns:p14="http://schemas.microsoft.com/office/powerpoint/2010/main" val="20495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FB02C-6A4F-4F97-91C0-9DB7E1FA3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New URLs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EC21D-784A-4E5E-A676-788B217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8639"/>
            <a:ext cx="8942916" cy="3880773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hlinkClick r:id="rId2"/>
              </a:rPr>
              <a:t>https://find-energy-certificate.digital.communities.gov.uk/</a:t>
            </a:r>
            <a:r>
              <a:rPr lang="en-GB" sz="2800" dirty="0"/>
              <a:t>   for finding existing certificates and reports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>
                <a:hlinkClick r:id="rId3"/>
              </a:rPr>
              <a:t>https://getting-new-energy-certificate.digital.communities.gov.uk/</a:t>
            </a:r>
            <a:r>
              <a:rPr lang="en-GB" sz="2800" dirty="0"/>
              <a:t>   for finding an energy assessor to carry out an 	inspection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74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7332" y="35353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rgbClr val="62AD3D"/>
                </a:solidFill>
              </a:rPr>
              <a:t>Any 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51" y="2218659"/>
            <a:ext cx="2450592" cy="3169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4" y="2218659"/>
            <a:ext cx="2450592" cy="3169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14" y="2218659"/>
            <a:ext cx="3148209" cy="3148209"/>
          </a:xfrm>
          <a:prstGeom prst="rect">
            <a:avLst/>
          </a:prstGeom>
        </p:spPr>
      </p:pic>
      <p:sp>
        <p:nvSpPr>
          <p:cNvPr id="7" name="Text Box 8"/>
          <p:cNvSpPr txBox="1"/>
          <p:nvPr/>
        </p:nvSpPr>
        <p:spPr>
          <a:xfrm>
            <a:off x="1489034" y="5521416"/>
            <a:ext cx="823711" cy="24945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4163</a:t>
            </a:r>
            <a:endParaRPr lang="en-GB" sz="40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7525291" y="5521416"/>
            <a:ext cx="823711" cy="24945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4163</a:t>
            </a:r>
            <a:endParaRPr lang="en-GB" sz="40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5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C91D-6EC3-4273-B4CF-9B1E8876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3" y="156238"/>
            <a:ext cx="8802225" cy="1320800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Software Update requirements – xml generated by your current version will not work after 10.00 on Sunday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DDDD-8501-4076-9EEB-2E54D8386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new </a:t>
            </a:r>
            <a:r>
              <a:rPr lang="en-GB" sz="2800" dirty="0" err="1"/>
              <a:t>ORCalc</a:t>
            </a:r>
            <a:r>
              <a:rPr lang="en-GB" sz="2800" dirty="0"/>
              <a:t> will be available in downloads on our lodgement portal</a:t>
            </a:r>
          </a:p>
          <a:p>
            <a:r>
              <a:rPr lang="en-GB" sz="2800" dirty="0"/>
              <a:t>The new </a:t>
            </a:r>
            <a:r>
              <a:rPr lang="en-GB" sz="2800" dirty="0" err="1"/>
              <a:t>iSBEM</a:t>
            </a:r>
            <a:r>
              <a:rPr lang="en-GB" sz="2800" dirty="0"/>
              <a:t> is available from 18</a:t>
            </a:r>
            <a:r>
              <a:rPr lang="en-GB" sz="2800" baseline="30000" dirty="0"/>
              <a:t>th</a:t>
            </a:r>
            <a:r>
              <a:rPr lang="en-GB" sz="2800" dirty="0"/>
              <a:t> September at </a:t>
            </a:r>
            <a:r>
              <a:rPr lang="en-GB" sz="2800" dirty="0">
                <a:hlinkClick r:id="rId2"/>
              </a:rPr>
              <a:t>https://www.uk-ncm.org.uk/</a:t>
            </a:r>
            <a:endParaRPr lang="en-GB" sz="2800" dirty="0"/>
          </a:p>
          <a:p>
            <a:r>
              <a:rPr lang="en-GB" sz="2800" dirty="0"/>
              <a:t>All other software updates will be communicated to you by the vendor. We understand that most will be available by Monday 21</a:t>
            </a:r>
            <a:r>
              <a:rPr lang="en-GB" sz="2800" baseline="30000" dirty="0"/>
              <a:t>st</a:t>
            </a:r>
            <a:r>
              <a:rPr lang="en-GB" sz="2800" dirty="0"/>
              <a:t> September</a:t>
            </a:r>
          </a:p>
        </p:txBody>
      </p:sp>
    </p:spTree>
    <p:extLst>
      <p:ext uri="{BB962C8B-B14F-4D97-AF65-F5344CB8AC3E}">
        <p14:creationId xmlns:p14="http://schemas.microsoft.com/office/powerpoint/2010/main" val="39624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59" y="231584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View of the cases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A1DC1-E116-493E-8719-53B5E31B3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62" b="8889"/>
          <a:stretch/>
        </p:blipFill>
        <p:spPr>
          <a:xfrm>
            <a:off x="677334" y="1704568"/>
            <a:ext cx="9942786" cy="47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8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09" y="327125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View of a new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146726-171D-49A8-BC2D-03B148595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16" b="5900"/>
          <a:stretch/>
        </p:blipFill>
        <p:spPr>
          <a:xfrm>
            <a:off x="677334" y="1818813"/>
            <a:ext cx="9927604" cy="479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8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84" y="247650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Entries in the register retrieved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D8153-5ADB-4F28-B4A5-E9C2F39B6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05" b="21992"/>
          <a:stretch/>
        </p:blipFill>
        <p:spPr>
          <a:xfrm>
            <a:off x="677334" y="1715294"/>
            <a:ext cx="9963807" cy="47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1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59" y="364723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Entry from the register assigned to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45DBE-9645-418F-9ED9-672BF4CF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15" b="6973"/>
          <a:stretch/>
        </p:blipFill>
        <p:spPr>
          <a:xfrm>
            <a:off x="677334" y="1843878"/>
            <a:ext cx="9959135" cy="451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4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84" y="264875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xml file uploaded (no mandatory check)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02AEF-27AF-47F8-B727-25B34A4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69" b="5900"/>
          <a:stretch/>
        </p:blipFill>
        <p:spPr>
          <a:xfrm>
            <a:off x="677334" y="1777313"/>
            <a:ext cx="10011687" cy="464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7D27-560B-4F92-9175-295795E4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4" y="272758"/>
            <a:ext cx="8596668" cy="1320800"/>
          </a:xfrm>
        </p:spPr>
        <p:txBody>
          <a:bodyPr/>
          <a:lstStyle/>
          <a:p>
            <a:r>
              <a:rPr lang="en-GB" dirty="0"/>
              <a:t>The new Lodgement process</a:t>
            </a:r>
            <a:br>
              <a:rPr lang="en-GB" dirty="0"/>
            </a:br>
            <a:r>
              <a:rPr lang="en-GB" dirty="0"/>
              <a:t>Mandatory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D95F-54CB-492C-BF5B-CC03D9AA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18C9F-B9B2-40E9-B2FC-721BC3C07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8" b="14636"/>
          <a:stretch/>
        </p:blipFill>
        <p:spPr>
          <a:xfrm>
            <a:off x="449914" y="1593558"/>
            <a:ext cx="10027585" cy="48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827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24076</TotalTime>
  <Words>518</Words>
  <Application>Microsoft Office PowerPoint</Application>
  <PresentationFormat>Widescreen</PresentationFormat>
  <Paragraphs>57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Trebuchet MS</vt:lpstr>
      <vt:lpstr>Wingdings 3</vt:lpstr>
      <vt:lpstr>Facet</vt:lpstr>
      <vt:lpstr>PowerPoint Presentation</vt:lpstr>
      <vt:lpstr>The new MHCLG Register 20th September 2020</vt:lpstr>
      <vt:lpstr>Software Update requirements – xml generated by your current version will not work after 10.00 on Sunday</vt:lpstr>
      <vt:lpstr>The new Lodgement process View of the cases list</vt:lpstr>
      <vt:lpstr>The new Lodgement process View of a new case</vt:lpstr>
      <vt:lpstr>The new Lodgement process Entries in the register retrieved</vt:lpstr>
      <vt:lpstr>The new Lodgement process Entry from the register assigned to case</vt:lpstr>
      <vt:lpstr>The new Lodgement process xml file uploaded (no mandatory check)</vt:lpstr>
      <vt:lpstr>The new Lodgement process Mandatory checks</vt:lpstr>
      <vt:lpstr>The new Lodgement process Option to lodge</vt:lpstr>
      <vt:lpstr>The new Lodgement process Using the new entry option</vt:lpstr>
      <vt:lpstr>The new Lodgement process New entry option selected</vt:lpstr>
      <vt:lpstr>The new Lodgement process xml uploaded against a new entry</vt:lpstr>
      <vt:lpstr>The new Lodgement process Lodged case view and certificates view</vt:lpstr>
      <vt:lpstr>The new Lodgement process Lodged certificate view on register</vt:lpstr>
      <vt:lpstr>The new Lodgement process Lodged certificate view on register</vt:lpstr>
      <vt:lpstr>The new Lodgement process Lodged certificate view on register</vt:lpstr>
      <vt:lpstr>The new Lodgement process Lodged certificate view on register</vt:lpstr>
      <vt:lpstr>The new Lodgement process Lodged certificate view on register</vt:lpstr>
      <vt:lpstr>The new Lodgement process Lodged certificate view on register</vt:lpstr>
      <vt:lpstr>The new Lodgement process Lodged certificate view on register</vt:lpstr>
      <vt:lpstr>The new Lodgement process Lodged certificate view on register</vt:lpstr>
      <vt:lpstr>The new Lodgement process Lodged certificate view on register</vt:lpstr>
      <vt:lpstr>The new Lodgement process Printable version of the certificate</vt:lpstr>
      <vt:lpstr>Other changes Changes in the downloads area</vt:lpstr>
      <vt:lpstr>Software still produces drafts</vt:lpstr>
      <vt:lpstr>Other things to mention</vt:lpstr>
      <vt:lpstr>New URLs</vt:lpstr>
      <vt:lpstr>PowerPoint Presentation</vt:lpstr>
    </vt:vector>
  </TitlesOfParts>
  <Company>CIBSE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Geens</dc:creator>
  <cp:lastModifiedBy>Andrew Geens</cp:lastModifiedBy>
  <cp:revision>232</cp:revision>
  <cp:lastPrinted>2017-10-11T11:20:14Z</cp:lastPrinted>
  <dcterms:created xsi:type="dcterms:W3CDTF">2016-02-09T16:48:15Z</dcterms:created>
  <dcterms:modified xsi:type="dcterms:W3CDTF">2020-09-18T11:25:12Z</dcterms:modified>
</cp:coreProperties>
</file>